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58" r:id="rId4"/>
    <p:sldId id="259" r:id="rId5"/>
    <p:sldId id="277" r:id="rId6"/>
    <p:sldId id="260" r:id="rId7"/>
    <p:sldId id="279" r:id="rId8"/>
    <p:sldId id="261" r:id="rId9"/>
    <p:sldId id="262" r:id="rId10"/>
    <p:sldId id="280" r:id="rId11"/>
    <p:sldId id="263" r:id="rId12"/>
    <p:sldId id="281" r:id="rId13"/>
    <p:sldId id="264" r:id="rId14"/>
    <p:sldId id="265" r:id="rId15"/>
    <p:sldId id="282" r:id="rId16"/>
    <p:sldId id="266" r:id="rId17"/>
    <p:sldId id="283" r:id="rId18"/>
    <p:sldId id="267" r:id="rId19"/>
    <p:sldId id="268" r:id="rId20"/>
    <p:sldId id="269" r:id="rId21"/>
    <p:sldId id="270" r:id="rId22"/>
    <p:sldId id="284" r:id="rId23"/>
    <p:sldId id="271" r:id="rId24"/>
    <p:sldId id="285" r:id="rId25"/>
    <p:sldId id="272" r:id="rId26"/>
    <p:sldId id="286" r:id="rId27"/>
    <p:sldId id="273" r:id="rId28"/>
    <p:sldId id="274" r:id="rId29"/>
    <p:sldId id="275" r:id="rId30"/>
    <p:sldId id="276" r:id="rId31"/>
    <p:sldId id="278" r:id="rId3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51" autoAdjust="0"/>
    <p:restoredTop sz="94660"/>
  </p:normalViewPr>
  <p:slideViewPr>
    <p:cSldViewPr>
      <p:cViewPr varScale="1">
        <p:scale>
          <a:sx n="39" d="100"/>
          <a:sy n="39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5299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5300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5301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55302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55303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55304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5530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5530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55307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5308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5309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EF3D963-19FB-4353-8AE4-8987D8A3480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CD2A22-1351-423E-89E4-4FB703BF454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FFFF45-642D-4DB3-B53F-C3E72040521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196AF-2B51-473A-8450-026F8798BB8F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C69B2-7C01-4944-96AF-2AF97EC668A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D7D4A-B6B4-4248-9D23-6D6FE5546F6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160DF-19B0-41F0-A3BA-EA23A3EA756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B1113-B095-4C6D-BADF-E1404E8394FF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74F72E-7DDB-482E-898D-44F26E56500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438A1-24A9-44B9-934C-400A560BAC0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E2E4C-20DF-4742-87A2-FA46FA64E06D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542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542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542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C46C06B-957D-4095-9659-A36721A8615E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54286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54287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oubor:Galapagos_Geochelone_nigra_porteri.jpg" TargetMode="External"/><Relationship Id="rId13" Type="http://schemas.openxmlformats.org/officeDocument/2006/relationships/hyperlink" Target="http://en.wikipedia.org/wiki/File:Jacar%C3%A9_A%C3%A7%C3%BA.jpg" TargetMode="External"/><Relationship Id="rId3" Type="http://schemas.openxmlformats.org/officeDocument/2006/relationships/hyperlink" Target="http://cs.wikipedia.org/wiki/Soubor:Anguidae.jpg" TargetMode="External"/><Relationship Id="rId7" Type="http://schemas.openxmlformats.org/officeDocument/2006/relationships/hyperlink" Target="http://cs.wikipedia.org/wiki/Soubor:Lachesis_muta_muta.jpg" TargetMode="External"/><Relationship Id="rId12" Type="http://schemas.openxmlformats.org/officeDocument/2006/relationships/hyperlink" Target="http://cs.wikipedia.org/wiki/Soubor:Alligator_in_the_Okefenokee.jpg" TargetMode="External"/><Relationship Id="rId2" Type="http://schemas.openxmlformats.org/officeDocument/2006/relationships/hyperlink" Target="http://cs.wikipedia.org/wiki/Soubor:Lacerta_agilis_1_(Marek_Szczepanek)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Soubor:Reticulated_Python_02.jpg" TargetMode="External"/><Relationship Id="rId11" Type="http://schemas.openxmlformats.org/officeDocument/2006/relationships/hyperlink" Target="http://en.wikipedia.org/wiki/File:Thenilecrocodile.jpg" TargetMode="External"/><Relationship Id="rId5" Type="http://schemas.openxmlformats.org/officeDocument/2006/relationships/hyperlink" Target="http://cs.wikipedia.org/wiki/Soubor:Viperaberus1.jpg" TargetMode="External"/><Relationship Id="rId10" Type="http://schemas.openxmlformats.org/officeDocument/2006/relationships/hyperlink" Target="http://cs.wikipedia.org/wiki/Soubor:Nabeulensis_sarda1.JPG" TargetMode="External"/><Relationship Id="rId4" Type="http://schemas.openxmlformats.org/officeDocument/2006/relationships/hyperlink" Target="http://cs.wikipedia.org/wiki/Soubor:Natrix_natrix_(Karl_L).jpg" TargetMode="External"/><Relationship Id="rId9" Type="http://schemas.openxmlformats.org/officeDocument/2006/relationships/hyperlink" Target="http://cs.wikipedia.org/wiki/Soubor:Tortoise.aldabra.750pix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/>
              <a:t>           Plazi</a:t>
            </a:r>
            <a:br>
              <a:rPr lang="cs-CZ"/>
            </a:br>
            <a:r>
              <a:rPr lang="cs-CZ"/>
              <a:t>   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/>
              <a:t>                  </a:t>
            </a:r>
            <a:endParaRPr lang="cs-CZ"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Soubor:Natrix natrix (Karl L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246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solidFill>
                  <a:srgbClr val="0000FF"/>
                </a:solidFill>
              </a:rPr>
              <a:t>zmije obecná </a:t>
            </a:r>
          </a:p>
          <a:p>
            <a:pPr>
              <a:buFont typeface="Wingdings" pitchFamily="2" charset="2"/>
              <a:buNone/>
            </a:pPr>
            <a:r>
              <a:rPr lang="cs-CZ" dirty="0"/>
              <a:t>   má hlavu ve tvaru trojúhelníka</a:t>
            </a:r>
          </a:p>
          <a:p>
            <a:pPr>
              <a:buFont typeface="Wingdings" pitchFamily="2" charset="2"/>
              <a:buNone/>
            </a:pPr>
            <a:r>
              <a:rPr lang="cs-CZ" dirty="0"/>
              <a:t>   má tmavou klikatou čáru na hřbetě</a:t>
            </a:r>
          </a:p>
          <a:p>
            <a:pPr>
              <a:buFont typeface="Wingdings" pitchFamily="2" charset="2"/>
              <a:buNone/>
            </a:pPr>
            <a:r>
              <a:rPr lang="cs-CZ" dirty="0"/>
              <a:t>   má jedové zuby</a:t>
            </a:r>
          </a:p>
          <a:p>
            <a:pPr>
              <a:buFont typeface="Wingdings" pitchFamily="2" charset="2"/>
              <a:buNone/>
            </a:pPr>
            <a:r>
              <a:rPr lang="cs-CZ" dirty="0"/>
              <a:t>   živí se především drobnými hlodavci</a:t>
            </a:r>
          </a:p>
          <a:p>
            <a:pPr>
              <a:buFont typeface="Wingdings" pitchFamily="2" charset="2"/>
              <a:buNone/>
            </a:pPr>
            <a:r>
              <a:rPr lang="cs-CZ" dirty="0"/>
              <a:t>   před člověkem prchá, </a:t>
            </a:r>
            <a:r>
              <a:rPr lang="cs-CZ" dirty="0" err="1"/>
              <a:t>ušktne</a:t>
            </a:r>
            <a:r>
              <a:rPr lang="cs-CZ" dirty="0"/>
              <a:t> ho jen v sebeobraně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Soubor:Viperaberu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První pomoc po uštknutí</a:t>
            </a:r>
          </a:p>
        </p:txBody>
      </p:sp>
      <p:sp>
        <p:nvSpPr>
          <p:cNvPr id="6349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stáhneme končetinu nad ranou pružným obinadlem nebo šátkem</a:t>
            </a:r>
          </a:p>
          <a:p>
            <a:r>
              <a:rPr lang="cs-CZ"/>
              <a:t>ránu nevysáváme ústy</a:t>
            </a:r>
          </a:p>
          <a:p>
            <a:r>
              <a:rPr lang="cs-CZ"/>
              <a:t>vyhledáme lékaře</a:t>
            </a:r>
          </a:p>
          <a:p>
            <a:r>
              <a:rPr lang="cs-CZ"/>
              <a:t>do lesa chodíme ve vysokých botách nebo gumových holínkách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          Cizokrajní hadi</a:t>
            </a:r>
          </a:p>
        </p:txBody>
      </p:sp>
      <p:sp>
        <p:nvSpPr>
          <p:cNvPr id="6451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solidFill>
                  <a:srgbClr val="0000FF"/>
                </a:solidFill>
              </a:rPr>
              <a:t>Krajta mřížkovaná</a:t>
            </a:r>
            <a:endParaRPr lang="cs-CZ" dirty="0"/>
          </a:p>
          <a:p>
            <a:pPr>
              <a:buFont typeface="Wingdings" pitchFamily="2" charset="2"/>
              <a:buNone/>
            </a:pPr>
            <a:r>
              <a:rPr lang="cs-CZ" dirty="0">
                <a:solidFill>
                  <a:srgbClr val="0000FF"/>
                </a:solidFill>
              </a:rPr>
              <a:t>   </a:t>
            </a:r>
            <a:r>
              <a:rPr lang="cs-CZ" dirty="0"/>
              <a:t>žije v jižní Asii</a:t>
            </a:r>
          </a:p>
          <a:p>
            <a:pPr>
              <a:buFont typeface="Wingdings" pitchFamily="2" charset="2"/>
              <a:buNone/>
            </a:pPr>
            <a:r>
              <a:rPr lang="cs-CZ" dirty="0"/>
              <a:t>   svou kořist uškrtí</a:t>
            </a:r>
            <a:endParaRPr lang="cs-CZ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Soubor:Reticulated Python 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548680"/>
            <a:ext cx="428625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553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solidFill>
                  <a:srgbClr val="0000FF"/>
                </a:solidFill>
              </a:rPr>
              <a:t>chřestýš kostkovaný</a:t>
            </a:r>
            <a:endParaRPr lang="cs-CZ" dirty="0"/>
          </a:p>
          <a:p>
            <a:pPr>
              <a:buFont typeface="Wingdings" pitchFamily="2" charset="2"/>
              <a:buNone/>
            </a:pPr>
            <a:r>
              <a:rPr lang="cs-CZ" dirty="0">
                <a:solidFill>
                  <a:srgbClr val="0000FF"/>
                </a:solidFill>
              </a:rPr>
              <a:t>   </a:t>
            </a:r>
            <a:r>
              <a:rPr lang="cs-CZ" dirty="0"/>
              <a:t>žije v Severní Americe</a:t>
            </a:r>
          </a:p>
          <a:p>
            <a:pPr>
              <a:buFont typeface="Wingdings" pitchFamily="2" charset="2"/>
              <a:buNone/>
            </a:pPr>
            <a:r>
              <a:rPr lang="cs-CZ" dirty="0"/>
              <a:t>   na konci ocasu má přívěsek ze zrohovatělých článků, které při pohybu vydávají chřestivý zvuk</a:t>
            </a:r>
            <a:endParaRPr lang="cs-CZ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Soubor:Lachesis muta mu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7620000" cy="5067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              Želvy</a:t>
            </a:r>
          </a:p>
        </p:txBody>
      </p:sp>
      <p:sp>
        <p:nvSpPr>
          <p:cNvPr id="6656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tělo mají pokryté krunýřem, který chrání hlavu, nohy a ocas</a:t>
            </a:r>
          </a:p>
          <a:p>
            <a:r>
              <a:rPr lang="cs-CZ"/>
              <a:t>nemají zuby</a:t>
            </a:r>
          </a:p>
          <a:p>
            <a:r>
              <a:rPr lang="cs-CZ"/>
              <a:t>snášejí vejce s tvrdou skořápkou</a:t>
            </a:r>
          </a:p>
          <a:p>
            <a:r>
              <a:rPr lang="cs-CZ"/>
              <a:t>suchozemské želvy se živí rostlinnou potravou</a:t>
            </a:r>
          </a:p>
          <a:p>
            <a:r>
              <a:rPr lang="cs-CZ"/>
              <a:t>vodní želvy se živí živočišnou potravou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758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solidFill>
                  <a:srgbClr val="0000FF"/>
                </a:solidFill>
              </a:rPr>
              <a:t>želva sloní</a:t>
            </a:r>
          </a:p>
          <a:p>
            <a:endParaRPr lang="cs-CZ" dirty="0" smtClean="0">
              <a:solidFill>
                <a:srgbClr val="0000FF"/>
              </a:solidFill>
            </a:endParaRPr>
          </a:p>
          <a:p>
            <a:endParaRPr lang="cs-CZ" dirty="0">
              <a:solidFill>
                <a:srgbClr val="0000FF"/>
              </a:solidFill>
            </a:endParaRPr>
          </a:p>
          <a:p>
            <a:r>
              <a:rPr lang="cs-CZ" dirty="0" smtClean="0">
                <a:solidFill>
                  <a:srgbClr val="0000FF"/>
                </a:solidFill>
              </a:rPr>
              <a:t>želva </a:t>
            </a:r>
            <a:r>
              <a:rPr lang="cs-CZ" dirty="0">
                <a:solidFill>
                  <a:srgbClr val="0000FF"/>
                </a:solidFill>
              </a:rPr>
              <a:t>obrovská</a:t>
            </a:r>
          </a:p>
          <a:p>
            <a:endParaRPr lang="cs-CZ" dirty="0" smtClean="0">
              <a:solidFill>
                <a:srgbClr val="0000FF"/>
              </a:solidFill>
            </a:endParaRPr>
          </a:p>
          <a:p>
            <a:endParaRPr lang="cs-CZ" dirty="0">
              <a:solidFill>
                <a:srgbClr val="0000FF"/>
              </a:solidFill>
            </a:endParaRPr>
          </a:p>
          <a:p>
            <a:r>
              <a:rPr lang="cs-CZ" dirty="0" smtClean="0">
                <a:solidFill>
                  <a:srgbClr val="0000FF"/>
                </a:solidFill>
              </a:rPr>
              <a:t>želva </a:t>
            </a:r>
            <a:r>
              <a:rPr lang="cs-CZ" dirty="0">
                <a:solidFill>
                  <a:srgbClr val="0000FF"/>
                </a:solidFill>
              </a:rPr>
              <a:t>žlutohnědá</a:t>
            </a:r>
          </a:p>
          <a:p>
            <a:pPr>
              <a:buFont typeface="Wingdings" pitchFamily="2" charset="2"/>
              <a:buNone/>
            </a:pPr>
            <a:endParaRPr lang="cs-CZ" dirty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None/>
            </a:pPr>
            <a:endParaRPr lang="cs-CZ" dirty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None/>
            </a:pPr>
            <a:endParaRPr lang="cs-CZ" dirty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None/>
            </a:pPr>
            <a:endParaRPr lang="cs-CZ" dirty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None/>
            </a:pPr>
            <a:endParaRPr lang="cs-CZ" dirty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None/>
            </a:pPr>
            <a:endParaRPr lang="cs-CZ" dirty="0">
              <a:solidFill>
                <a:srgbClr val="0000FF"/>
              </a:solidFill>
            </a:endParaRPr>
          </a:p>
        </p:txBody>
      </p:sp>
      <p:pic>
        <p:nvPicPr>
          <p:cNvPr id="67589" name="Picture 5" descr="Soubor:Galapagos Geochelone nigra porte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3584" y="1052736"/>
            <a:ext cx="2372758" cy="1583816"/>
          </a:xfrm>
          <a:prstGeom prst="rect">
            <a:avLst/>
          </a:prstGeom>
          <a:noFill/>
        </p:spPr>
      </p:pic>
      <p:pic>
        <p:nvPicPr>
          <p:cNvPr id="67591" name="Picture 7" descr="Soubor:Tortoise.aldabra.750pi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996952"/>
            <a:ext cx="2159406" cy="1491430"/>
          </a:xfrm>
          <a:prstGeom prst="rect">
            <a:avLst/>
          </a:prstGeom>
          <a:noFill/>
        </p:spPr>
      </p:pic>
      <p:pic>
        <p:nvPicPr>
          <p:cNvPr id="10242" name="Picture 2" descr="Soubor:Nabeulensis sard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941168"/>
            <a:ext cx="2219739" cy="16648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         Základní znaky</a:t>
            </a:r>
          </a:p>
        </p:txBody>
      </p:sp>
      <p:sp>
        <p:nvSpPr>
          <p:cNvPr id="5632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sz="2800"/>
              <a:t>nepotřebují ke svému životu vodu</a:t>
            </a:r>
          </a:p>
          <a:p>
            <a:pPr>
              <a:lnSpc>
                <a:spcPct val="90000"/>
              </a:lnSpc>
            </a:pPr>
            <a:r>
              <a:rPr lang="cs-CZ" sz="2800"/>
              <a:t>dýchají plícemi</a:t>
            </a:r>
          </a:p>
          <a:p>
            <a:pPr>
              <a:lnSpc>
                <a:spcPct val="90000"/>
              </a:lnSpc>
            </a:pPr>
            <a:r>
              <a:rPr lang="cs-CZ" sz="2800"/>
              <a:t>v kůži mají zrohovatělou vrstvu a zrohovatělé šupiny</a:t>
            </a:r>
          </a:p>
          <a:p>
            <a:pPr>
              <a:lnSpc>
                <a:spcPct val="90000"/>
              </a:lnSpc>
            </a:pPr>
            <a:r>
              <a:rPr lang="cs-CZ" sz="2800"/>
              <a:t>dýchají plícemi</a:t>
            </a:r>
          </a:p>
          <a:p>
            <a:pPr>
              <a:lnSpc>
                <a:spcPct val="90000"/>
              </a:lnSpc>
            </a:pPr>
            <a:r>
              <a:rPr lang="cs-CZ" sz="2800"/>
              <a:t>teplota těla je proměnlivá</a:t>
            </a:r>
          </a:p>
          <a:p>
            <a:pPr>
              <a:lnSpc>
                <a:spcPct val="90000"/>
              </a:lnSpc>
            </a:pPr>
            <a:r>
              <a:rPr lang="cs-CZ" sz="2800"/>
              <a:t>rozmnožují se vejci</a:t>
            </a:r>
          </a:p>
          <a:p>
            <a:pPr>
              <a:lnSpc>
                <a:spcPct val="90000"/>
              </a:lnSpc>
            </a:pPr>
            <a:r>
              <a:rPr lang="cs-CZ" sz="2800"/>
              <a:t>na světě žije asi 6 000 druhů plazů</a:t>
            </a:r>
          </a:p>
          <a:p>
            <a:pPr>
              <a:lnSpc>
                <a:spcPct val="90000"/>
              </a:lnSpc>
            </a:pPr>
            <a:r>
              <a:rPr lang="cs-CZ" sz="2800"/>
              <a:t>nejvíce jich žije v tropickém rovníkovém pásu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           Krokodýlové</a:t>
            </a:r>
            <a:br>
              <a:rPr lang="cs-CZ"/>
            </a:br>
            <a:r>
              <a:rPr lang="cs-CZ"/>
              <a:t>             </a:t>
            </a:r>
            <a:r>
              <a:rPr lang="cs-CZ" sz="2800"/>
              <a:t>základní znaky</a:t>
            </a:r>
          </a:p>
        </p:txBody>
      </p:sp>
      <p:sp>
        <p:nvSpPr>
          <p:cNvPr id="6861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kůže je pokrytá  velkými rohovitými šupinami</a:t>
            </a:r>
          </a:p>
          <a:p>
            <a:r>
              <a:rPr lang="cs-CZ"/>
              <a:t>plíce mají velké vzdušné vaky, kvůli kterým mohou vydržet dlouho pod vodou</a:t>
            </a:r>
          </a:p>
          <a:p>
            <a:r>
              <a:rPr lang="cs-CZ"/>
              <a:t>kuželovité a špičaté zuby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963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solidFill>
                  <a:srgbClr val="0000FF"/>
                </a:solidFill>
              </a:rPr>
              <a:t>krokodýl nilský</a:t>
            </a:r>
          </a:p>
          <a:p>
            <a:pPr>
              <a:buFont typeface="Wingdings" pitchFamily="2" charset="2"/>
              <a:buNone/>
            </a:pPr>
            <a:r>
              <a:rPr lang="cs-CZ" dirty="0">
                <a:solidFill>
                  <a:srgbClr val="0000FF"/>
                </a:solidFill>
              </a:rPr>
              <a:t>   </a:t>
            </a:r>
            <a:r>
              <a:rPr lang="cs-CZ" dirty="0"/>
              <a:t>žije na většině území Afriky </a:t>
            </a:r>
          </a:p>
          <a:p>
            <a:pPr>
              <a:buFont typeface="Wingdings" pitchFamily="2" charset="2"/>
              <a:buNone/>
            </a:pPr>
            <a:r>
              <a:rPr lang="cs-CZ" dirty="0"/>
              <a:t>   dorůstá až do délky 5 m</a:t>
            </a:r>
          </a:p>
          <a:p>
            <a:pPr>
              <a:buFont typeface="Wingdings" pitchFamily="2" charset="2"/>
              <a:buNone/>
            </a:pPr>
            <a:r>
              <a:rPr lang="cs-CZ" dirty="0"/>
              <a:t>   váží až 1 tunu</a:t>
            </a:r>
            <a:endParaRPr lang="cs-CZ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1986" name="Picture 2" descr="File:Thenilecrocodi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065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solidFill>
                  <a:srgbClr val="0000FF"/>
                </a:solidFill>
              </a:rPr>
              <a:t>aligátor severoamerický</a:t>
            </a:r>
            <a:endParaRPr lang="cs-CZ" dirty="0"/>
          </a:p>
          <a:p>
            <a:pPr>
              <a:buFont typeface="Wingdings" pitchFamily="2" charset="2"/>
              <a:buNone/>
            </a:pPr>
            <a:r>
              <a:rPr lang="cs-CZ" dirty="0">
                <a:solidFill>
                  <a:srgbClr val="0000FF"/>
                </a:solidFill>
              </a:rPr>
              <a:t>   </a:t>
            </a:r>
            <a:r>
              <a:rPr lang="cs-CZ" dirty="0"/>
              <a:t>dorůstá do délky až 4 m</a:t>
            </a:r>
            <a:endParaRPr lang="cs-CZ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3010" name="Picture 2" descr="Soubor:Alligator in the Okefenok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7620000" cy="508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168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solidFill>
                  <a:srgbClr val="0000FF"/>
                </a:solidFill>
              </a:rPr>
              <a:t>kajman černý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4034" name="Picture 2" descr="File:Jacaré Aç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96752"/>
            <a:ext cx="6997427" cy="46649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         Test na závěr</a:t>
            </a:r>
          </a:p>
        </p:txBody>
      </p:sp>
      <p:sp>
        <p:nvSpPr>
          <p:cNvPr id="7270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/>
              <a:t>1.Kolik druhů plazů žije v současné době na světě?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/>
              <a:t>2.Plazi se dělí do 4 velkých skupin. Které to jsou?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/>
              <a:t>3.Který je náš nejznámější zástupce ještěrů?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/>
              <a:t>4.Do jaké skupiny patří slepýš?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/>
              <a:t>5.Jak se plazi rozmnožují?</a:t>
            </a:r>
          </a:p>
          <a:p>
            <a:pPr>
              <a:lnSpc>
                <a:spcPct val="90000"/>
              </a:lnSpc>
            </a:pPr>
            <a:endParaRPr lang="cs-CZ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373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cs-CZ"/>
              <a:t>6.Jak se jmenují naši nejznámější zástupci hadů?</a:t>
            </a:r>
          </a:p>
          <a:p>
            <a:pPr>
              <a:buFont typeface="Wingdings" pitchFamily="2" charset="2"/>
              <a:buNone/>
            </a:pPr>
            <a:r>
              <a:rPr lang="cs-CZ"/>
              <a:t>7.Jaké znáš nejznámější zástupce cizokrajných hadů?</a:t>
            </a:r>
          </a:p>
          <a:p>
            <a:pPr>
              <a:buFont typeface="Wingdings" pitchFamily="2" charset="2"/>
              <a:buNone/>
            </a:pPr>
            <a:r>
              <a:rPr lang="cs-CZ"/>
              <a:t>8.Jaké znáš zástupce želv?</a:t>
            </a:r>
          </a:p>
          <a:p>
            <a:pPr>
              <a:buFont typeface="Wingdings" pitchFamily="2" charset="2"/>
              <a:buNone/>
            </a:pPr>
            <a:r>
              <a:rPr lang="cs-CZ"/>
              <a:t>9.Jaké znáš zástupce krokodýlů?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              Řešení</a:t>
            </a:r>
          </a:p>
        </p:txBody>
      </p:sp>
      <p:sp>
        <p:nvSpPr>
          <p:cNvPr id="7475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1. asi 6 000 druhů</a:t>
            </a:r>
          </a:p>
          <a:p>
            <a:r>
              <a:rPr lang="cs-CZ"/>
              <a:t>2. ještěři, hadi, želvy, krokodýli</a:t>
            </a:r>
          </a:p>
          <a:p>
            <a:r>
              <a:rPr lang="cs-CZ"/>
              <a:t>3. ještěrka obecná</a:t>
            </a:r>
          </a:p>
          <a:p>
            <a:r>
              <a:rPr lang="cs-CZ"/>
              <a:t>4. ještěři</a:t>
            </a:r>
          </a:p>
          <a:p>
            <a:r>
              <a:rPr lang="cs-CZ"/>
              <a:t>5. vejci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       Rozdělení plazů</a:t>
            </a:r>
          </a:p>
        </p:txBody>
      </p:sp>
      <p:sp>
        <p:nvSpPr>
          <p:cNvPr id="5734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4 základní skupiny</a:t>
            </a:r>
          </a:p>
          <a:p>
            <a:pPr>
              <a:buFont typeface="Wingdings" pitchFamily="2" charset="2"/>
              <a:buNone/>
            </a:pPr>
            <a:r>
              <a:rPr lang="cs-CZ"/>
              <a:t>    ještěři</a:t>
            </a:r>
          </a:p>
          <a:p>
            <a:pPr>
              <a:buFont typeface="Wingdings" pitchFamily="2" charset="2"/>
              <a:buNone/>
            </a:pPr>
            <a:r>
              <a:rPr lang="cs-CZ"/>
              <a:t>    hadi </a:t>
            </a:r>
          </a:p>
          <a:p>
            <a:pPr>
              <a:buFont typeface="Wingdings" pitchFamily="2" charset="2"/>
              <a:buNone/>
            </a:pPr>
            <a:r>
              <a:rPr lang="cs-CZ"/>
              <a:t>    želvy</a:t>
            </a:r>
          </a:p>
          <a:p>
            <a:pPr>
              <a:buFont typeface="Wingdings" pitchFamily="2" charset="2"/>
              <a:buNone/>
            </a:pPr>
            <a:r>
              <a:rPr lang="cs-CZ"/>
              <a:t>    krokodýlové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577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cs-CZ" sz="2800"/>
              <a:t>6. užovka obojková, zmije obecná,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cs-CZ" sz="2800"/>
              <a:t>       užovka hladká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cs-CZ" sz="2800"/>
              <a:t>   7. krajta , hroznýš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cs-CZ" sz="2800"/>
              <a:t>       královský,chřestýš,kobra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cs-CZ" sz="2800"/>
              <a:t>   8. želva žlutohnědá, želva sloní, želva obrovská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cs-CZ" sz="2800"/>
              <a:t>   9.  krokodýl nilský, aligátor severoamerický,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cs-CZ" sz="2800"/>
              <a:t>        kajman černý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cs-CZ" sz="1000"/>
              <a:t>                           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cs-CZ" sz="1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cs-CZ" sz="1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cs-CZ" sz="1000"/>
              <a:t>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1484784"/>
            <a:ext cx="8007350" cy="5373216"/>
          </a:xfrm>
        </p:spPr>
        <p:txBody>
          <a:bodyPr/>
          <a:lstStyle/>
          <a:p>
            <a:pPr>
              <a:buNone/>
            </a:pPr>
            <a:r>
              <a:rPr lang="cs-CZ" sz="1200" dirty="0" smtClean="0"/>
              <a:t>obr. č.</a:t>
            </a:r>
            <a:r>
              <a:rPr lang="en-US" sz="1200" dirty="0" smtClean="0"/>
              <a:t>1 [</a:t>
            </a:r>
            <a:r>
              <a:rPr lang="cs-CZ" sz="1200" dirty="0" smtClean="0"/>
              <a:t>2012-10-14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</a:t>
            </a:r>
            <a:r>
              <a:rPr lang="cs-CZ" sz="1200" dirty="0" err="1" smtClean="0"/>
              <a:t>Creative</a:t>
            </a:r>
            <a:r>
              <a:rPr lang="cs-CZ" sz="1200" dirty="0" smtClean="0"/>
              <a:t> </a:t>
            </a:r>
            <a:r>
              <a:rPr lang="cs-CZ" sz="1200" dirty="0" err="1" smtClean="0"/>
              <a:t>Commons</a:t>
            </a:r>
            <a:r>
              <a:rPr lang="cs-CZ" sz="1200" dirty="0" smtClean="0"/>
              <a:t> na WWW</a:t>
            </a:r>
            <a:endParaRPr lang="cs-CZ" sz="1200" dirty="0" smtClean="0">
              <a:hlinkClick r:id="rId2"/>
            </a:endParaRPr>
          </a:p>
          <a:p>
            <a:pPr>
              <a:buNone/>
            </a:pPr>
            <a:r>
              <a:rPr lang="cs-CZ" sz="1200" dirty="0" smtClean="0">
                <a:hlinkClick r:id="rId2"/>
              </a:rPr>
              <a:t>http://cs.wikipedia.org/wiki/Soubor:Lacerta_agilis_1_(Marek_Szczepanek).jpg</a:t>
            </a:r>
            <a:r>
              <a:rPr lang="cs-CZ" sz="1200" dirty="0" smtClean="0"/>
              <a:t> </a:t>
            </a:r>
            <a:r>
              <a:rPr lang="cs-CZ" sz="1200" dirty="0"/>
              <a:t> </a:t>
            </a:r>
            <a:endParaRPr lang="cs-CZ" sz="1200" dirty="0" smtClean="0"/>
          </a:p>
          <a:p>
            <a:pPr>
              <a:buNone/>
            </a:pPr>
            <a:r>
              <a:rPr lang="cs-CZ" sz="1200" dirty="0" smtClean="0"/>
              <a:t>obr. č. 2 </a:t>
            </a:r>
            <a:r>
              <a:rPr lang="en-US" sz="1200" dirty="0" smtClean="0"/>
              <a:t>[</a:t>
            </a:r>
            <a:r>
              <a:rPr lang="cs-CZ" sz="1200" dirty="0" smtClean="0"/>
              <a:t>2012-10-14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</a:t>
            </a:r>
            <a:r>
              <a:rPr lang="cs-CZ" sz="1200" dirty="0" err="1" smtClean="0"/>
              <a:t>Creative</a:t>
            </a:r>
            <a:r>
              <a:rPr lang="cs-CZ" sz="1200" dirty="0" smtClean="0"/>
              <a:t> </a:t>
            </a:r>
            <a:r>
              <a:rPr lang="cs-CZ" sz="1200" dirty="0" err="1" smtClean="0"/>
              <a:t>Commons</a:t>
            </a:r>
            <a:r>
              <a:rPr lang="cs-CZ" sz="1200" dirty="0" smtClean="0"/>
              <a:t> na WWW</a:t>
            </a:r>
          </a:p>
          <a:p>
            <a:pPr>
              <a:buNone/>
            </a:pPr>
            <a:r>
              <a:rPr lang="cs-CZ" sz="1200" dirty="0" smtClean="0">
                <a:hlinkClick r:id="rId3"/>
              </a:rPr>
              <a:t>http://cs.wikipedia.org/wiki/Soubor:Anguidae.jpg</a:t>
            </a:r>
            <a:endParaRPr lang="cs-CZ" sz="1200" dirty="0" smtClean="0"/>
          </a:p>
          <a:p>
            <a:pPr>
              <a:buNone/>
            </a:pPr>
            <a:r>
              <a:rPr lang="cs-CZ" sz="1200" dirty="0" smtClean="0"/>
              <a:t>obr. č. 3 </a:t>
            </a:r>
            <a:r>
              <a:rPr lang="en-US" sz="1200" dirty="0" smtClean="0"/>
              <a:t>[</a:t>
            </a:r>
            <a:r>
              <a:rPr lang="cs-CZ" sz="1200" dirty="0" smtClean="0"/>
              <a:t>2012-10-14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</a:t>
            </a:r>
            <a:r>
              <a:rPr lang="cs-CZ" sz="1200" dirty="0" err="1" smtClean="0"/>
              <a:t>Creative</a:t>
            </a:r>
            <a:r>
              <a:rPr lang="cs-CZ" sz="1200" dirty="0" smtClean="0"/>
              <a:t> </a:t>
            </a:r>
            <a:r>
              <a:rPr lang="cs-CZ" sz="1200" dirty="0" err="1" smtClean="0"/>
              <a:t>Commons</a:t>
            </a:r>
            <a:r>
              <a:rPr lang="cs-CZ" sz="1200" dirty="0" smtClean="0"/>
              <a:t> na WWW</a:t>
            </a:r>
          </a:p>
          <a:p>
            <a:pPr>
              <a:buNone/>
            </a:pPr>
            <a:r>
              <a:rPr lang="cs-CZ" sz="1200" dirty="0" smtClean="0">
                <a:hlinkClick r:id="rId4"/>
              </a:rPr>
              <a:t>http://cs.wikipedia.org/wiki/Soubor:Natrix_natrix_(Karl_L).jpg</a:t>
            </a:r>
            <a:endParaRPr lang="cs-CZ" sz="1200" dirty="0" smtClean="0"/>
          </a:p>
          <a:p>
            <a:pPr>
              <a:buNone/>
            </a:pPr>
            <a:r>
              <a:rPr lang="cs-CZ" sz="1200" dirty="0" smtClean="0"/>
              <a:t>obr. č. 4 </a:t>
            </a:r>
            <a:r>
              <a:rPr lang="en-US" sz="1200" dirty="0" smtClean="0"/>
              <a:t>[</a:t>
            </a:r>
            <a:r>
              <a:rPr lang="cs-CZ" sz="1200" dirty="0" smtClean="0"/>
              <a:t>2012-10-14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</a:t>
            </a:r>
            <a:r>
              <a:rPr lang="cs-CZ" sz="1200" dirty="0" err="1" smtClean="0"/>
              <a:t>Creative</a:t>
            </a:r>
            <a:r>
              <a:rPr lang="cs-CZ" sz="1200" dirty="0" smtClean="0"/>
              <a:t> </a:t>
            </a:r>
            <a:r>
              <a:rPr lang="cs-CZ" sz="1200" dirty="0" err="1" smtClean="0"/>
              <a:t>Commons</a:t>
            </a:r>
            <a:r>
              <a:rPr lang="cs-CZ" sz="1200" dirty="0" smtClean="0"/>
              <a:t> na WWW</a:t>
            </a:r>
          </a:p>
          <a:p>
            <a:pPr>
              <a:buNone/>
            </a:pPr>
            <a:r>
              <a:rPr lang="cs-CZ" sz="1200" dirty="0" smtClean="0">
                <a:hlinkClick r:id="rId5"/>
              </a:rPr>
              <a:t>http://cs.wikipedia.org/wiki/Soubor:Viperaberus1.jpg</a:t>
            </a:r>
            <a:endParaRPr lang="cs-CZ" sz="1200" dirty="0" smtClean="0"/>
          </a:p>
          <a:p>
            <a:pPr>
              <a:buNone/>
            </a:pPr>
            <a:r>
              <a:rPr lang="cs-CZ" sz="1200" dirty="0" smtClean="0"/>
              <a:t>obr. č. 5 </a:t>
            </a:r>
            <a:r>
              <a:rPr lang="en-US" sz="1200" dirty="0" smtClean="0"/>
              <a:t>[</a:t>
            </a:r>
            <a:r>
              <a:rPr lang="cs-CZ" sz="1200" dirty="0" smtClean="0"/>
              <a:t>2012-10-14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</a:t>
            </a:r>
            <a:r>
              <a:rPr lang="cs-CZ" sz="1200" dirty="0" err="1" smtClean="0"/>
              <a:t>Creative</a:t>
            </a:r>
            <a:r>
              <a:rPr lang="cs-CZ" sz="1200" dirty="0" smtClean="0"/>
              <a:t> </a:t>
            </a:r>
            <a:r>
              <a:rPr lang="cs-CZ" sz="1200" dirty="0" err="1" smtClean="0"/>
              <a:t>Commons</a:t>
            </a:r>
            <a:r>
              <a:rPr lang="cs-CZ" sz="1200" dirty="0" smtClean="0"/>
              <a:t> na WWW</a:t>
            </a:r>
          </a:p>
          <a:p>
            <a:pPr>
              <a:buNone/>
            </a:pPr>
            <a:r>
              <a:rPr lang="cs-CZ" sz="1200" dirty="0" smtClean="0">
                <a:hlinkClick r:id="rId6"/>
              </a:rPr>
              <a:t>http://cs.wikipedia.org/wiki/Soubor:Reticulated_Python_02.jpg</a:t>
            </a:r>
            <a:endParaRPr lang="cs-CZ" sz="1200" dirty="0" smtClean="0"/>
          </a:p>
          <a:p>
            <a:pPr>
              <a:buNone/>
            </a:pPr>
            <a:r>
              <a:rPr lang="cs-CZ" sz="1200" dirty="0" smtClean="0"/>
              <a:t>obr. č. 6 </a:t>
            </a:r>
            <a:r>
              <a:rPr lang="en-US" sz="1200" dirty="0" smtClean="0"/>
              <a:t>[</a:t>
            </a:r>
            <a:r>
              <a:rPr lang="cs-CZ" sz="1200" dirty="0" smtClean="0"/>
              <a:t>2012-10-14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Public </a:t>
            </a:r>
            <a:r>
              <a:rPr lang="cs-CZ" sz="1200" dirty="0" err="1" smtClean="0"/>
              <a:t>Domain</a:t>
            </a:r>
            <a:r>
              <a:rPr lang="cs-CZ" sz="1200" dirty="0" smtClean="0"/>
              <a:t> na WWW</a:t>
            </a:r>
          </a:p>
          <a:p>
            <a:pPr>
              <a:buNone/>
            </a:pPr>
            <a:r>
              <a:rPr lang="cs-CZ" sz="1200" dirty="0" smtClean="0">
                <a:hlinkClick r:id="rId7"/>
              </a:rPr>
              <a:t>http://cs.wikipedia.org/wiki/Soubor:Lachesis_muta_muta.jpg</a:t>
            </a:r>
            <a:endParaRPr lang="cs-CZ" sz="1200" dirty="0" smtClean="0"/>
          </a:p>
          <a:p>
            <a:pPr>
              <a:buNone/>
            </a:pPr>
            <a:r>
              <a:rPr lang="cs-CZ" sz="1200" dirty="0" smtClean="0"/>
              <a:t>obr. č. 7 </a:t>
            </a:r>
            <a:r>
              <a:rPr lang="en-US" sz="1200" dirty="0" smtClean="0"/>
              <a:t>[</a:t>
            </a:r>
            <a:r>
              <a:rPr lang="cs-CZ" sz="1200" dirty="0" smtClean="0"/>
              <a:t>2012-10-14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Public </a:t>
            </a:r>
            <a:r>
              <a:rPr lang="cs-CZ" sz="1200" dirty="0" err="1" smtClean="0"/>
              <a:t>Domain</a:t>
            </a:r>
            <a:r>
              <a:rPr lang="cs-CZ" sz="1200" dirty="0" smtClean="0"/>
              <a:t> na WWW</a:t>
            </a:r>
          </a:p>
          <a:p>
            <a:pPr>
              <a:buNone/>
            </a:pPr>
            <a:r>
              <a:rPr lang="cs-CZ" sz="1200" dirty="0" smtClean="0">
                <a:hlinkClick r:id="rId8"/>
              </a:rPr>
              <a:t>http://cs.wikipedia.org/wiki/Soubor:Galapagos_Geochelone_nigra_porteri.jpg</a:t>
            </a:r>
            <a:endParaRPr lang="cs-CZ" sz="1200" dirty="0" smtClean="0"/>
          </a:p>
          <a:p>
            <a:pPr>
              <a:buNone/>
            </a:pPr>
            <a:r>
              <a:rPr lang="cs-CZ" sz="1200" dirty="0" smtClean="0"/>
              <a:t>obr. č. 8 </a:t>
            </a:r>
            <a:r>
              <a:rPr lang="en-US" sz="1200" dirty="0" smtClean="0"/>
              <a:t>[</a:t>
            </a:r>
            <a:r>
              <a:rPr lang="cs-CZ" sz="1200" dirty="0" smtClean="0"/>
              <a:t>2012-10-14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Public </a:t>
            </a:r>
            <a:r>
              <a:rPr lang="cs-CZ" sz="1200" dirty="0" err="1" smtClean="0"/>
              <a:t>Domain</a:t>
            </a:r>
            <a:r>
              <a:rPr lang="cs-CZ" sz="1200" dirty="0" smtClean="0"/>
              <a:t> na WWW</a:t>
            </a:r>
          </a:p>
          <a:p>
            <a:pPr>
              <a:buNone/>
            </a:pPr>
            <a:r>
              <a:rPr lang="cs-CZ" sz="1200" dirty="0" smtClean="0">
                <a:hlinkClick r:id="rId9"/>
              </a:rPr>
              <a:t>http://cs.wikipedia.org/wiki/Soubor:Tortoise.aldabra.750pix.jpg</a:t>
            </a:r>
            <a:endParaRPr lang="cs-CZ" sz="1200" dirty="0" smtClean="0"/>
          </a:p>
          <a:p>
            <a:pPr>
              <a:buNone/>
            </a:pPr>
            <a:r>
              <a:rPr lang="cs-CZ" sz="1200" dirty="0" smtClean="0"/>
              <a:t>obr. č. 9 </a:t>
            </a:r>
            <a:r>
              <a:rPr lang="en-US" sz="1200" dirty="0" smtClean="0"/>
              <a:t>[</a:t>
            </a:r>
            <a:r>
              <a:rPr lang="cs-CZ" sz="1200" dirty="0" smtClean="0"/>
              <a:t>2012-10-14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</a:t>
            </a:r>
            <a:r>
              <a:rPr lang="cs-CZ" sz="1200" dirty="0" err="1" smtClean="0"/>
              <a:t>Creative</a:t>
            </a:r>
            <a:r>
              <a:rPr lang="cs-CZ" sz="1200" dirty="0" smtClean="0"/>
              <a:t> </a:t>
            </a:r>
            <a:r>
              <a:rPr lang="cs-CZ" sz="1200" dirty="0" err="1" smtClean="0"/>
              <a:t>Commons</a:t>
            </a:r>
            <a:r>
              <a:rPr lang="cs-CZ" sz="1200" dirty="0" smtClean="0"/>
              <a:t> na WWW</a:t>
            </a:r>
          </a:p>
          <a:p>
            <a:pPr>
              <a:buNone/>
            </a:pPr>
            <a:r>
              <a:rPr lang="cs-CZ" sz="1200" dirty="0" smtClean="0">
                <a:hlinkClick r:id="rId10"/>
              </a:rPr>
              <a:t>http://cs.wikipedia.org/wiki/Soubor:Nabeulensis_sarda1.JPG</a:t>
            </a:r>
            <a:endParaRPr lang="cs-CZ" sz="1200" dirty="0" smtClean="0"/>
          </a:p>
          <a:p>
            <a:pPr>
              <a:buNone/>
            </a:pPr>
            <a:r>
              <a:rPr lang="cs-CZ" sz="1200" dirty="0" smtClean="0"/>
              <a:t>obr. č. 10 </a:t>
            </a:r>
            <a:r>
              <a:rPr lang="en-US" sz="1200" dirty="0" smtClean="0"/>
              <a:t>[</a:t>
            </a:r>
            <a:r>
              <a:rPr lang="cs-CZ" sz="1200" dirty="0" smtClean="0"/>
              <a:t>2012-10-14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</a:t>
            </a:r>
            <a:r>
              <a:rPr lang="cs-CZ" sz="1200" dirty="0" err="1" smtClean="0"/>
              <a:t>Creative</a:t>
            </a:r>
            <a:r>
              <a:rPr lang="cs-CZ" sz="1200" dirty="0" smtClean="0"/>
              <a:t> </a:t>
            </a:r>
            <a:r>
              <a:rPr lang="cs-CZ" sz="1200" dirty="0" err="1" smtClean="0"/>
              <a:t>Commons</a:t>
            </a:r>
            <a:r>
              <a:rPr lang="cs-CZ" sz="1200" dirty="0" smtClean="0"/>
              <a:t> na WWW</a:t>
            </a:r>
          </a:p>
          <a:p>
            <a:pPr>
              <a:buNone/>
            </a:pPr>
            <a:r>
              <a:rPr lang="cs-CZ" sz="1200" dirty="0" smtClean="0">
                <a:hlinkClick r:id="rId11"/>
              </a:rPr>
              <a:t>http://en.wikipedia.org/wiki/File:Thenilecrocodile.jpg</a:t>
            </a:r>
            <a:endParaRPr lang="cs-CZ" sz="1200" dirty="0" smtClean="0"/>
          </a:p>
          <a:p>
            <a:pPr>
              <a:buNone/>
            </a:pPr>
            <a:r>
              <a:rPr lang="cs-CZ" sz="1200" dirty="0" smtClean="0"/>
              <a:t>obr. č. 11 </a:t>
            </a:r>
            <a:r>
              <a:rPr lang="en-US" sz="1200" dirty="0" smtClean="0"/>
              <a:t>[</a:t>
            </a:r>
            <a:r>
              <a:rPr lang="cs-CZ" sz="1200" dirty="0" smtClean="0"/>
              <a:t>2012-10-14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Public </a:t>
            </a:r>
            <a:r>
              <a:rPr lang="cs-CZ" sz="1200" dirty="0" err="1" smtClean="0"/>
              <a:t>Domain</a:t>
            </a:r>
            <a:r>
              <a:rPr lang="cs-CZ" sz="1200" dirty="0" smtClean="0"/>
              <a:t> na WWW</a:t>
            </a:r>
          </a:p>
          <a:p>
            <a:pPr>
              <a:buNone/>
            </a:pPr>
            <a:r>
              <a:rPr lang="cs-CZ" sz="1200" dirty="0" smtClean="0">
                <a:hlinkClick r:id="rId12"/>
              </a:rPr>
              <a:t>http://cs.wikipedia.org/wiki/Soubor:Alligator_in_the_Okefenokee.jpg</a:t>
            </a:r>
            <a:endParaRPr lang="cs-CZ" sz="1200" dirty="0" smtClean="0"/>
          </a:p>
          <a:p>
            <a:pPr>
              <a:buNone/>
            </a:pPr>
            <a:r>
              <a:rPr lang="cs-CZ" sz="1200" dirty="0" smtClean="0"/>
              <a:t>obr. č. 12 </a:t>
            </a:r>
            <a:r>
              <a:rPr lang="en-US" sz="1200" dirty="0" smtClean="0"/>
              <a:t>[</a:t>
            </a:r>
            <a:r>
              <a:rPr lang="cs-CZ" sz="1200" dirty="0" smtClean="0"/>
              <a:t>2012-10-14</a:t>
            </a:r>
            <a:r>
              <a:rPr lang="en-US" sz="1200" dirty="0" smtClean="0"/>
              <a:t>]</a:t>
            </a:r>
            <a:r>
              <a:rPr lang="cs-CZ" sz="1200" dirty="0" smtClean="0"/>
              <a:t>, Dostupné pod licencí </a:t>
            </a:r>
            <a:r>
              <a:rPr lang="cs-CZ" sz="1200" dirty="0" err="1" smtClean="0"/>
              <a:t>Creative</a:t>
            </a:r>
            <a:r>
              <a:rPr lang="cs-CZ" sz="1200" dirty="0" smtClean="0"/>
              <a:t> </a:t>
            </a:r>
            <a:r>
              <a:rPr lang="cs-CZ" sz="1200" dirty="0" err="1" smtClean="0"/>
              <a:t>Commons</a:t>
            </a:r>
            <a:r>
              <a:rPr lang="cs-CZ" sz="1200" dirty="0" smtClean="0"/>
              <a:t> na WWW</a:t>
            </a:r>
          </a:p>
          <a:p>
            <a:pPr>
              <a:buNone/>
            </a:pPr>
            <a:r>
              <a:rPr lang="cs-CZ" sz="1200" dirty="0" smtClean="0">
                <a:hlinkClick r:id="rId13"/>
              </a:rPr>
              <a:t>http://en.wikipedia.org/wiki/File:Jacar%C3%A9_A%C3%A7%C3%BA.jpg</a:t>
            </a:r>
            <a:endParaRPr lang="cs-CZ" sz="1200" dirty="0" smtClean="0"/>
          </a:p>
          <a:p>
            <a:pPr>
              <a:buNone/>
            </a:pPr>
            <a:endParaRPr lang="cs-CZ" sz="12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              Ještěři</a:t>
            </a:r>
          </a:p>
        </p:txBody>
      </p:sp>
      <p:sp>
        <p:nvSpPr>
          <p:cNvPr id="5837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žije jich asi 3 000 druhů</a:t>
            </a:r>
          </a:p>
          <a:p>
            <a:r>
              <a:rPr lang="cs-CZ"/>
              <a:t>u nás žije </a:t>
            </a:r>
            <a:r>
              <a:rPr lang="cs-CZ">
                <a:solidFill>
                  <a:srgbClr val="0000FF"/>
                </a:solidFill>
              </a:rPr>
              <a:t>ještěrka obecná</a:t>
            </a:r>
          </a:p>
          <a:p>
            <a:r>
              <a:rPr lang="cs-CZ"/>
              <a:t>žije na teplých, slunných svazích</a:t>
            </a:r>
          </a:p>
          <a:p>
            <a:r>
              <a:rPr lang="cs-CZ"/>
              <a:t>živí se hmyzem, drobnými červy</a:t>
            </a:r>
          </a:p>
          <a:p>
            <a:r>
              <a:rPr lang="cs-CZ"/>
              <a:t>zimu přečkává v podzemních úkrytech </a:t>
            </a:r>
          </a:p>
          <a:p>
            <a:pPr>
              <a:buFont typeface="Wingdings" pitchFamily="2" charset="2"/>
              <a:buNone/>
            </a:pPr>
            <a:endParaRPr lang="cs-CZ"/>
          </a:p>
          <a:p>
            <a:pPr>
              <a:buFont typeface="Wingdings" pitchFamily="2" charset="2"/>
              <a:buNone/>
            </a:pPr>
            <a:endParaRPr lang="cs-CZ"/>
          </a:p>
          <a:p>
            <a:endParaRPr lang="cs-CZ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             Ještěři</a:t>
            </a:r>
          </a:p>
        </p:txBody>
      </p:sp>
      <p:pic>
        <p:nvPicPr>
          <p:cNvPr id="58373" name="Picture 5" descr="Soubor:Lacerta agilis 1 (Marek Szczepanek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556792"/>
            <a:ext cx="66675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939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dirty="0">
                <a:solidFill>
                  <a:srgbClr val="0000FF"/>
                </a:solidFill>
              </a:rPr>
              <a:t>Slepýš křehký</a:t>
            </a:r>
            <a:endParaRPr lang="cs-CZ" dirty="0"/>
          </a:p>
          <a:p>
            <a:pPr>
              <a:lnSpc>
                <a:spcPct val="90000"/>
              </a:lnSpc>
            </a:pPr>
            <a:r>
              <a:rPr lang="cs-CZ" dirty="0"/>
              <a:t>omylem se považuje za hada</a:t>
            </a:r>
          </a:p>
          <a:p>
            <a:pPr>
              <a:lnSpc>
                <a:spcPct val="90000"/>
              </a:lnSpc>
            </a:pPr>
            <a:r>
              <a:rPr lang="cs-CZ" dirty="0"/>
              <a:t>z vajíček se ihned líhnou mláďata</a:t>
            </a:r>
          </a:p>
          <a:p>
            <a:pPr>
              <a:lnSpc>
                <a:spcPct val="90000"/>
              </a:lnSpc>
            </a:pPr>
            <a:r>
              <a:rPr lang="cs-CZ" dirty="0"/>
              <a:t>živí se drobnými červy, hmyzem a jeho larvami</a:t>
            </a:r>
          </a:p>
          <a:p>
            <a:pPr>
              <a:lnSpc>
                <a:spcPct val="90000"/>
              </a:lnSpc>
            </a:pPr>
            <a:r>
              <a:rPr lang="cs-CZ" dirty="0"/>
              <a:t>může se dožít až 50 let</a:t>
            </a:r>
          </a:p>
          <a:p>
            <a:pPr>
              <a:lnSpc>
                <a:spcPct val="90000"/>
              </a:lnSpc>
            </a:pPr>
            <a:r>
              <a:rPr lang="cs-CZ" dirty="0"/>
              <a:t>jako obranu proti nepřátelům používá odlamování ocásku</a:t>
            </a:r>
            <a:endParaRPr lang="cs-CZ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87042" name="Picture 2" descr="Soubor:Anguid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96752"/>
            <a:ext cx="6667500" cy="4981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                 Hadi</a:t>
            </a:r>
            <a:br>
              <a:rPr lang="cs-CZ"/>
            </a:br>
            <a:r>
              <a:rPr lang="cs-CZ"/>
              <a:t>         </a:t>
            </a:r>
            <a:r>
              <a:rPr lang="cs-CZ" sz="3600"/>
              <a:t>- základní znaky</a:t>
            </a:r>
          </a:p>
        </p:txBody>
      </p:sp>
      <p:sp>
        <p:nvSpPr>
          <p:cNvPr id="6041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cs-CZ" sz="2800"/>
              <a:t>tělo je pokryto zrohovatělými šupinami a štítky</a:t>
            </a:r>
          </a:p>
          <a:p>
            <a:pPr>
              <a:lnSpc>
                <a:spcPct val="80000"/>
              </a:lnSpc>
            </a:pPr>
            <a:r>
              <a:rPr lang="cs-CZ" sz="2800"/>
              <a:t>při růstu zrohovatělá pokožka praskne-had se svléká</a:t>
            </a:r>
          </a:p>
          <a:p>
            <a:pPr>
              <a:lnSpc>
                <a:spcPct val="80000"/>
              </a:lnSpc>
            </a:pPr>
            <a:r>
              <a:rPr lang="cs-CZ" sz="2800"/>
              <a:t>na světě žije asi 2 700 druhů hadů</a:t>
            </a:r>
          </a:p>
          <a:p>
            <a:pPr>
              <a:lnSpc>
                <a:spcPct val="80000"/>
              </a:lnSpc>
            </a:pPr>
            <a:r>
              <a:rPr lang="cs-CZ" sz="2800"/>
              <a:t>rozmnožování – kladou vejce nebo rodí živá mláďata</a:t>
            </a:r>
          </a:p>
          <a:p>
            <a:pPr>
              <a:lnSpc>
                <a:spcPct val="80000"/>
              </a:lnSpc>
            </a:pPr>
            <a:r>
              <a:rPr lang="cs-CZ" sz="2800"/>
              <a:t>živí se živočišnou potravou</a:t>
            </a:r>
          </a:p>
          <a:p>
            <a:pPr>
              <a:lnSpc>
                <a:spcPct val="80000"/>
              </a:lnSpc>
            </a:pPr>
            <a:r>
              <a:rPr lang="cs-CZ" sz="2800"/>
              <a:t>jsou přizpůsobeni k lovu a polykání velké kořisti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cs-CZ" sz="2800">
                <a:solidFill>
                  <a:srgbClr val="FF0000"/>
                </a:solidFill>
              </a:rPr>
              <a:t> 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               Hadi </a:t>
            </a:r>
            <a:br>
              <a:rPr lang="cs-CZ"/>
            </a:br>
            <a:r>
              <a:rPr lang="cs-CZ"/>
              <a:t>           </a:t>
            </a:r>
            <a:r>
              <a:rPr lang="cs-CZ" sz="3200"/>
              <a:t>zástupci hadů</a:t>
            </a:r>
          </a:p>
        </p:txBody>
      </p:sp>
      <p:sp>
        <p:nvSpPr>
          <p:cNvPr id="6144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dirty="0">
                <a:solidFill>
                  <a:srgbClr val="0000FF"/>
                </a:solidFill>
              </a:rPr>
              <a:t>užovka obojková</a:t>
            </a:r>
            <a:endParaRPr lang="cs-CZ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 dirty="0">
                <a:solidFill>
                  <a:srgbClr val="0000FF"/>
                </a:solidFill>
              </a:rPr>
              <a:t>   </a:t>
            </a:r>
            <a:r>
              <a:rPr lang="cs-CZ" dirty="0"/>
              <a:t>není jedovatá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 dirty="0"/>
              <a:t>   má šedý hřbet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 dirty="0"/>
              <a:t>   po stranách hlavy má bělavé až oranžové skvrny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 dirty="0"/>
              <a:t>   velmi dobře plave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 dirty="0"/>
              <a:t>   žije u řek a rybníků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 dirty="0"/>
              <a:t>   živí se obojživelníky</a:t>
            </a:r>
            <a:endParaRPr lang="cs-CZ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rstvy skla">
  <a:themeElements>
    <a:clrScheme name="Vrstvy skla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Vrstvy skl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rstvy skla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skla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skla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skla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skla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rstvy skla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skla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stvy skla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103</TotalTime>
  <Words>560</Words>
  <Application>Microsoft Office PowerPoint</Application>
  <PresentationFormat>Předvádění na obrazovce (4:3)</PresentationFormat>
  <Paragraphs>144</Paragraphs>
  <Slides>31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32" baseType="lpstr">
      <vt:lpstr>Vrstvy skla</vt:lpstr>
      <vt:lpstr>           Plazi     </vt:lpstr>
      <vt:lpstr>         Základní znaky</vt:lpstr>
      <vt:lpstr>       Rozdělení plazů</vt:lpstr>
      <vt:lpstr>              Ještěři</vt:lpstr>
      <vt:lpstr>              Ještěři</vt:lpstr>
      <vt:lpstr>Prezentace aplikace PowerPoint</vt:lpstr>
      <vt:lpstr>Prezentace aplikace PowerPoint</vt:lpstr>
      <vt:lpstr>                 Hadi          - základní znaky</vt:lpstr>
      <vt:lpstr>               Hadi             zástupci hadů</vt:lpstr>
      <vt:lpstr>Prezentace aplikace PowerPoint</vt:lpstr>
      <vt:lpstr>Prezentace aplikace PowerPoint</vt:lpstr>
      <vt:lpstr>Prezentace aplikace PowerPoint</vt:lpstr>
      <vt:lpstr>První pomoc po uštknutí</vt:lpstr>
      <vt:lpstr>          Cizokrajní hadi</vt:lpstr>
      <vt:lpstr>Prezentace aplikace PowerPoint</vt:lpstr>
      <vt:lpstr>Prezentace aplikace PowerPoint</vt:lpstr>
      <vt:lpstr>Prezentace aplikace PowerPoint</vt:lpstr>
      <vt:lpstr>              Želvy</vt:lpstr>
      <vt:lpstr>Prezentace aplikace PowerPoint</vt:lpstr>
      <vt:lpstr>           Krokodýlové              základní znaky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         Test na závěr</vt:lpstr>
      <vt:lpstr>Prezentace aplikace PowerPoint</vt:lpstr>
      <vt:lpstr>              Řešení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Plazi</dc:title>
  <dc:creator>pc</dc:creator>
  <cp:lastModifiedBy>user</cp:lastModifiedBy>
  <cp:revision>11</cp:revision>
  <dcterms:created xsi:type="dcterms:W3CDTF">2012-10-13T14:57:38Z</dcterms:created>
  <dcterms:modified xsi:type="dcterms:W3CDTF">2012-10-16T01:59:57Z</dcterms:modified>
</cp:coreProperties>
</file>