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57" r:id="rId3"/>
    <p:sldId id="276" r:id="rId4"/>
    <p:sldId id="258" r:id="rId5"/>
    <p:sldId id="273" r:id="rId6"/>
    <p:sldId id="275" r:id="rId7"/>
    <p:sldId id="274" r:id="rId8"/>
    <p:sldId id="259" r:id="rId9"/>
    <p:sldId id="272" r:id="rId10"/>
    <p:sldId id="260" r:id="rId11"/>
    <p:sldId id="271" r:id="rId12"/>
    <p:sldId id="261" r:id="rId13"/>
    <p:sldId id="270" r:id="rId14"/>
    <p:sldId id="269" r:id="rId15"/>
    <p:sldId id="262" r:id="rId16"/>
    <p:sldId id="266" r:id="rId17"/>
    <p:sldId id="263" r:id="rId18"/>
    <p:sldId id="264" r:id="rId19"/>
    <p:sldId id="268" r:id="rId20"/>
    <p:sldId id="265" r:id="rId21"/>
    <p:sldId id="267" r:id="rId2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23556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57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58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59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60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61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62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3563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64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65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66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67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68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grpSp>
          <p:nvGrpSpPr>
            <p:cNvPr id="23569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23570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71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72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357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23574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75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76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3577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23578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79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80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3581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3582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83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84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3585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3586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87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588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3589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90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91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92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93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94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3595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23596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2359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2359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63C456-7F71-41ED-8BDA-8BD5CF9BF27F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2359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2360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cs-CZ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1EE88-EE2C-4E91-BB10-5115AE55F5A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25E58-A3BB-4CB3-8049-2F746AC362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2399F4-639E-485F-B68E-770D9AC9023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27A27-DE80-44FF-918A-9F1C7A5F66F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7A643-D033-41F7-AF7E-A7230C52B17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2EB53-CF77-480D-BBDF-5FCC3B7FE2F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081FB-B3A6-4D54-BBD7-FFDBDB38E08F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1B778-AA64-4589-A249-8D4923DEEEE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AF4E9-EBCD-404D-A740-49CF7ED983B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D73A84-F7BA-4054-9E01-781D73D4AE4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253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grpSp>
          <p:nvGrpSpPr>
            <p:cNvPr id="22532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253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3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3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253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grpSp>
          <p:nvGrpSpPr>
            <p:cNvPr id="22537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253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3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2543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254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254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254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2547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2548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9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255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255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2555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255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255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2256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7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7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7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2257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257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/>
          </a:p>
        </p:txBody>
      </p:sp>
      <p:sp>
        <p:nvSpPr>
          <p:cNvPr id="2257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/>
          </a:p>
        </p:txBody>
      </p:sp>
      <p:sp>
        <p:nvSpPr>
          <p:cNvPr id="2257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8B31112-C114-4DAB-968F-1A4B09C26C9E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Destructive_plate_margin.png" TargetMode="External"/><Relationship Id="rId13" Type="http://schemas.openxmlformats.org/officeDocument/2006/relationships/hyperlink" Target="http://cs.wikipedia.org/wiki/Soubor:EtnaAvi%C3%B3.JPG" TargetMode="External"/><Relationship Id="rId3" Type="http://schemas.openxmlformats.org/officeDocument/2006/relationships/hyperlink" Target="http://cs.wikipedia.org/wiki/Soubor:JuandeFucasubduction.jpg" TargetMode="External"/><Relationship Id="rId7" Type="http://schemas.openxmlformats.org/officeDocument/2006/relationships/hyperlink" Target="http://en.wikipedia.org/wiki/File:US_Navy_110320-M-0145H-063_A_large_ferry_boat_rests_inland_amidst_destroyed_houses_after_a_9.0_earthquake_and_subsequent_tsunami_struck_Japan_March.jpg" TargetMode="External"/><Relationship Id="rId12" Type="http://schemas.openxmlformats.org/officeDocument/2006/relationships/hyperlink" Target="http://en.wikipedia.org/wiki/File:Vesuvius_from_plane.jpg" TargetMode="External"/><Relationship Id="rId2" Type="http://schemas.openxmlformats.org/officeDocument/2006/relationships/hyperlink" Target="http://cs.wikipedia.org/wiki/Soubor:Lacerta_agilis_1_(Marek_Szczepanek)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Avalanche_on_Everest.JPG" TargetMode="External"/><Relationship Id="rId11" Type="http://schemas.openxmlformats.org/officeDocument/2006/relationships/hyperlink" Target="http://cs.wikipedia.org/wiki/Soubor:GeysirEruptionNear.jpg" TargetMode="External"/><Relationship Id="rId5" Type="http://schemas.openxmlformats.org/officeDocument/2006/relationships/hyperlink" Target="http://en.wikipedia.org/wiki/File:2004-tsunami.jpg" TargetMode="External"/><Relationship Id="rId10" Type="http://schemas.openxmlformats.org/officeDocument/2006/relationships/hyperlink" Target="http://cs.wikipedia.org/wiki/Soubor:Komorni_hurka.jpg" TargetMode="External"/><Relationship Id="rId4" Type="http://schemas.openxmlformats.org/officeDocument/2006/relationships/hyperlink" Target="http://en.wikipedia.org/wiki/File:Epicenter.png" TargetMode="External"/><Relationship Id="rId9" Type="http://schemas.openxmlformats.org/officeDocument/2006/relationships/hyperlink" Target="http://cs.wikipedia.org/wiki/Soubor:V%C5%99%C3%ADdlo_-_Karlovy_Vary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Přírodní děje</a:t>
            </a:r>
            <a:br>
              <a:rPr lang="cs-CZ"/>
            </a:br>
            <a:r>
              <a:rPr lang="cs-CZ"/>
              <a:t>-</a:t>
            </a:r>
            <a:br>
              <a:rPr lang="cs-CZ"/>
            </a:br>
            <a:r>
              <a:rPr lang="cs-CZ"/>
              <a:t>Zemětřesení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Přírodopis 6.roč.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Sopečná činnost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Patří mezi vnitřní geologické děje</a:t>
            </a:r>
          </a:p>
          <a:p>
            <a:r>
              <a:rPr lang="cs-CZ"/>
              <a:t>Vzniká tak, že žhavá hmota uvnitř Země (magma) proráží na povrch sopečným kráterem.</a:t>
            </a:r>
          </a:p>
          <a:p>
            <a:r>
              <a:rPr lang="cs-CZ"/>
              <a:t>Na povrch Země vytéká žhavá láva, při tom vybuchují plyny.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8674" name="Picture 2" descr="Soubor:Destructive plate marg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7620000" cy="5191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Druhy sopek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dirty="0">
                <a:solidFill>
                  <a:srgbClr val="FF3300"/>
                </a:solidFill>
              </a:rPr>
              <a:t>Sopky vyhaslé</a:t>
            </a:r>
            <a:r>
              <a:rPr lang="cs-CZ" dirty="0"/>
              <a:t> – asi 400</a:t>
            </a:r>
          </a:p>
          <a:p>
            <a:pPr>
              <a:lnSpc>
                <a:spcPct val="90000"/>
              </a:lnSpc>
            </a:pPr>
            <a:r>
              <a:rPr lang="cs-CZ" dirty="0"/>
              <a:t>U nás je to </a:t>
            </a:r>
            <a:r>
              <a:rPr lang="cs-CZ" dirty="0" err="1"/>
              <a:t>např.Komorní</a:t>
            </a:r>
            <a:r>
              <a:rPr lang="cs-CZ" dirty="0"/>
              <a:t> hůrka u Františkových Lázní, která vznikla před 860 tis lety</a:t>
            </a:r>
          </a:p>
          <a:p>
            <a:pPr>
              <a:lnSpc>
                <a:spcPct val="90000"/>
              </a:lnSpc>
            </a:pPr>
            <a:r>
              <a:rPr lang="cs-CZ" dirty="0"/>
              <a:t>V jejich blízkosti často vyvěrají na povrch </a:t>
            </a:r>
            <a:r>
              <a:rPr lang="cs-CZ" dirty="0">
                <a:solidFill>
                  <a:srgbClr val="FF3300"/>
                </a:solidFill>
              </a:rPr>
              <a:t>teplé prameny – vřídla</a:t>
            </a:r>
          </a:p>
          <a:p>
            <a:pPr>
              <a:lnSpc>
                <a:spcPct val="90000"/>
              </a:lnSpc>
            </a:pPr>
            <a:r>
              <a:rPr lang="cs-CZ" dirty="0"/>
              <a:t>Vřídlo má často léčivé účinky-</a:t>
            </a:r>
            <a:r>
              <a:rPr lang="cs-CZ" dirty="0" err="1"/>
              <a:t>např.Vřídlo</a:t>
            </a:r>
            <a:r>
              <a:rPr lang="cs-CZ" dirty="0"/>
              <a:t> v Karlových Varech má teplotu 73 stupňů Celsia.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7650" name="Picture 2" descr="Soubor:Vřídlo - Karlovy Va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32656"/>
            <a:ext cx="4680520" cy="6240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6626" name="Picture 2" descr="Soubor:Komorni hur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620000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Dalším druhem vřídel jsou </a:t>
            </a:r>
            <a:r>
              <a:rPr lang="cs-CZ">
                <a:solidFill>
                  <a:srgbClr val="FF3300"/>
                </a:solidFill>
              </a:rPr>
              <a:t>gejzíry</a:t>
            </a:r>
          </a:p>
          <a:p>
            <a:r>
              <a:rPr lang="cs-CZ"/>
              <a:t>Gejzíry chrlí proudy horké minerální vody.</a:t>
            </a:r>
          </a:p>
          <a:p>
            <a:r>
              <a:rPr lang="cs-CZ"/>
              <a:t>Nejvíce gejzírů na světě je na Islandu.</a:t>
            </a:r>
          </a:p>
          <a:p>
            <a:r>
              <a:rPr lang="cs-CZ"/>
              <a:t>úkol: ukaž na mapě Františkovy Lázně a Karlovy Vary v ČR a ostrov Island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2770" name="Picture 2" descr="Soubor:GeysirEruptionN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rgbClr val="FF3300"/>
                </a:solidFill>
              </a:rPr>
              <a:t>Sopky činné</a:t>
            </a:r>
            <a:r>
              <a:rPr lang="cs-CZ"/>
              <a:t> – asi 400</a:t>
            </a:r>
          </a:p>
          <a:p>
            <a:r>
              <a:rPr lang="cs-CZ"/>
              <a:t>nejvíce činných sopek je v Chile v Jižní Americe, v Japonsku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 descr="File:Vesuvius from pl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6395864" cy="4429137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3887416" y="594928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Vesuv</a:t>
            </a:r>
            <a:endParaRPr lang="cs-CZ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5602" name="Picture 2" descr="Soubor:EtnaAvi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7322443" cy="5498706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2483768" y="6237312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/>
              <a:t>Etna</a:t>
            </a:r>
            <a:endParaRPr lang="cs-CZ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Jak vzniká zemětřesení?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Zemětřesení je projevem vnitřních geologických dějů v zemské kůře.</a:t>
            </a:r>
          </a:p>
          <a:p>
            <a:r>
              <a:rPr lang="cs-CZ"/>
              <a:t>Horniny v zemské kůře se přemisťují a dochází k otřesům.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Malý test na závěr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sz="2800"/>
              <a:t>Jak vzniká zemětřesení?</a:t>
            </a:r>
          </a:p>
          <a:p>
            <a:pPr>
              <a:lnSpc>
                <a:spcPct val="90000"/>
              </a:lnSpc>
            </a:pPr>
            <a:r>
              <a:rPr lang="cs-CZ" sz="2800"/>
              <a:t>Kde na světě dochází nejčastěji k zemětřesení?</a:t>
            </a:r>
          </a:p>
          <a:p>
            <a:pPr>
              <a:lnSpc>
                <a:spcPct val="90000"/>
              </a:lnSpc>
            </a:pPr>
            <a:r>
              <a:rPr lang="cs-CZ" sz="2800"/>
              <a:t>Jak se říká obrovským vlnám, které vznikají při zemětřesení v moři?</a:t>
            </a:r>
          </a:p>
          <a:p>
            <a:pPr>
              <a:lnSpc>
                <a:spcPct val="90000"/>
              </a:lnSpc>
            </a:pPr>
            <a:r>
              <a:rPr lang="cs-CZ" sz="2800"/>
              <a:t>Co jsou vřídla?</a:t>
            </a:r>
          </a:p>
          <a:p>
            <a:pPr>
              <a:lnSpc>
                <a:spcPct val="90000"/>
              </a:lnSpc>
            </a:pPr>
            <a:r>
              <a:rPr lang="cs-CZ" sz="2800"/>
              <a:t>Kde je v Evropě nejvíce gejzírů?</a:t>
            </a:r>
          </a:p>
          <a:p>
            <a:pPr>
              <a:lnSpc>
                <a:spcPct val="90000"/>
              </a:lnSpc>
            </a:pPr>
            <a:r>
              <a:rPr lang="cs-CZ" sz="2800"/>
              <a:t>Jak se rozdělují sopky?</a:t>
            </a:r>
          </a:p>
          <a:p>
            <a:pPr>
              <a:lnSpc>
                <a:spcPct val="90000"/>
              </a:lnSpc>
            </a:pPr>
            <a:r>
              <a:rPr lang="cs-CZ" sz="2800"/>
              <a:t>Jak se říká rozžhavené hmotě, která vytéká ze sopečného kráteru?</a:t>
            </a:r>
          </a:p>
          <a:p>
            <a:pPr>
              <a:lnSpc>
                <a:spcPct val="90000"/>
              </a:lnSpc>
            </a:pPr>
            <a:endParaRPr lang="cs-CZ" sz="2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093564"/>
          </a:xfrm>
        </p:spPr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96544"/>
          </a:xfrm>
        </p:spPr>
        <p:txBody>
          <a:bodyPr/>
          <a:lstStyle/>
          <a:p>
            <a:pPr>
              <a:buNone/>
            </a:pPr>
            <a:r>
              <a:rPr lang="cs-CZ" sz="1100" dirty="0" smtClean="0"/>
              <a:t>obr. č.</a:t>
            </a:r>
            <a:r>
              <a:rPr lang="en-US" sz="1100" dirty="0" smtClean="0"/>
              <a:t>1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Public </a:t>
            </a:r>
            <a:r>
              <a:rPr lang="cs-CZ" sz="1100" dirty="0" err="1" smtClean="0"/>
              <a:t>Domain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3"/>
              </a:rPr>
              <a:t>http://cs.wikipedia.org/wiki/Soubor:JuandeFucasubduction.jpg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č.2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</a:t>
            </a:r>
            <a:r>
              <a:rPr lang="cs-CZ" sz="1100" dirty="0" err="1" smtClean="0"/>
              <a:t>Creative</a:t>
            </a:r>
            <a:r>
              <a:rPr lang="cs-CZ" sz="1100" dirty="0" smtClean="0"/>
              <a:t> </a:t>
            </a:r>
            <a:r>
              <a:rPr lang="cs-CZ" sz="1100" dirty="0" err="1" smtClean="0"/>
              <a:t>Commons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4"/>
              </a:rPr>
              <a:t>http://en.wikipedia.org/wiki/File:Epicenter.png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č.3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Public </a:t>
            </a:r>
            <a:r>
              <a:rPr lang="cs-CZ" sz="1100" dirty="0" err="1" smtClean="0"/>
              <a:t>Domain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5"/>
              </a:rPr>
              <a:t>http://en.wikipedia.org/wiki/File:2004-tsunami.jpg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č.4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Public </a:t>
            </a:r>
            <a:r>
              <a:rPr lang="cs-CZ" sz="1100" dirty="0" err="1" smtClean="0"/>
              <a:t>Domain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6"/>
              </a:rPr>
              <a:t>http://en.wikipedia.org/wiki/File:Avalanche_on_Everest.JPG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č.5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Public </a:t>
            </a:r>
            <a:r>
              <a:rPr lang="cs-CZ" sz="1100" dirty="0" err="1" smtClean="0"/>
              <a:t>Domain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7"/>
              </a:rPr>
              <a:t>http://en.wikipedia.org/wiki/File:US_Navy_110320-M-0145H-063_A_large_ferry_boat_rests_inland_amidst_destroyed_houses_after_a_9.0_earthquake_and_subsequent_tsunami_struck_Japan_March.jpg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č.6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Public </a:t>
            </a:r>
            <a:r>
              <a:rPr lang="cs-CZ" sz="1100" dirty="0" err="1" smtClean="0"/>
              <a:t>Domain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8"/>
              </a:rPr>
              <a:t>http://cs.wikipedia.org/wiki/Soubor:Destructive_plate_margin.png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č.7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</a:t>
            </a:r>
            <a:r>
              <a:rPr lang="cs-CZ" sz="1100" dirty="0" err="1" smtClean="0"/>
              <a:t>Creative</a:t>
            </a:r>
            <a:r>
              <a:rPr lang="cs-CZ" sz="1100" dirty="0" smtClean="0"/>
              <a:t> </a:t>
            </a:r>
            <a:r>
              <a:rPr lang="cs-CZ" sz="1100" dirty="0" err="1" smtClean="0"/>
              <a:t>Commons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9"/>
              </a:rPr>
              <a:t>http://cs.wikipedia.org/wiki/Soubor:V%C5%99%C3%ADdlo_-_Karlovy_Vary.jpg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č.8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Public </a:t>
            </a:r>
            <a:r>
              <a:rPr lang="cs-CZ" sz="1100" dirty="0" err="1" smtClean="0"/>
              <a:t>Domain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10"/>
              </a:rPr>
              <a:t>http://cs.wikipedia.org/wiki/Soubor:Komorni_hurka.jpg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č.9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</a:t>
            </a:r>
            <a:r>
              <a:rPr lang="cs-CZ" sz="1100" dirty="0" err="1" smtClean="0"/>
              <a:t>Creative</a:t>
            </a:r>
            <a:r>
              <a:rPr lang="cs-CZ" sz="1100" dirty="0" smtClean="0"/>
              <a:t> </a:t>
            </a:r>
            <a:r>
              <a:rPr lang="cs-CZ" sz="1100" dirty="0" err="1" smtClean="0"/>
              <a:t>Commons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11"/>
              </a:rPr>
              <a:t>http://cs.wikipedia.org/wiki/Soubor:GeysirEruptionNear.jpg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č.10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</a:t>
            </a:r>
            <a:r>
              <a:rPr lang="cs-CZ" sz="1100" dirty="0" err="1" smtClean="0"/>
              <a:t>Creative</a:t>
            </a:r>
            <a:r>
              <a:rPr lang="cs-CZ" sz="1100" dirty="0" smtClean="0"/>
              <a:t> </a:t>
            </a:r>
            <a:r>
              <a:rPr lang="cs-CZ" sz="1100" dirty="0" err="1" smtClean="0"/>
              <a:t>Commons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12"/>
              </a:rPr>
              <a:t>http://en.wikipedia.org/wiki/File:Vesuvius_from_plane.jpg</a:t>
            </a:r>
            <a:endParaRPr lang="cs-CZ" sz="1100" dirty="0" smtClean="0"/>
          </a:p>
          <a:p>
            <a:pPr>
              <a:buNone/>
            </a:pPr>
            <a:r>
              <a:rPr lang="cs-CZ" sz="1100" dirty="0" smtClean="0"/>
              <a:t>obr. č.</a:t>
            </a:r>
            <a:r>
              <a:rPr lang="en-US" sz="1100" dirty="0" smtClean="0"/>
              <a:t>1</a:t>
            </a:r>
            <a:r>
              <a:rPr lang="cs-CZ" sz="1100" dirty="0" smtClean="0"/>
              <a:t>1</a:t>
            </a:r>
            <a:r>
              <a:rPr lang="en-US" sz="1100" dirty="0" smtClean="0"/>
              <a:t> [</a:t>
            </a:r>
            <a:r>
              <a:rPr lang="cs-CZ" sz="1100" dirty="0" smtClean="0"/>
              <a:t>2012-10-14</a:t>
            </a:r>
            <a:r>
              <a:rPr lang="en-US" sz="1100" dirty="0" smtClean="0"/>
              <a:t>]</a:t>
            </a:r>
            <a:r>
              <a:rPr lang="cs-CZ" sz="1100" dirty="0" smtClean="0"/>
              <a:t>, Dostupné pod licencí </a:t>
            </a:r>
            <a:r>
              <a:rPr lang="cs-CZ" sz="1100" dirty="0" err="1" smtClean="0"/>
              <a:t>Creative</a:t>
            </a:r>
            <a:r>
              <a:rPr lang="cs-CZ" sz="1100" dirty="0" smtClean="0"/>
              <a:t> </a:t>
            </a:r>
            <a:r>
              <a:rPr lang="cs-CZ" sz="1100" dirty="0" err="1" smtClean="0"/>
              <a:t>Commons</a:t>
            </a:r>
            <a:r>
              <a:rPr lang="cs-CZ" sz="1100" dirty="0" smtClean="0"/>
              <a:t> na WWW</a:t>
            </a:r>
            <a:endParaRPr lang="cs-CZ" sz="1100" dirty="0" smtClean="0">
              <a:hlinkClick r:id="rId2"/>
            </a:endParaRPr>
          </a:p>
          <a:p>
            <a:pPr>
              <a:buNone/>
            </a:pPr>
            <a:r>
              <a:rPr lang="cs-CZ" sz="1100" dirty="0" smtClean="0">
                <a:hlinkClick r:id="rId13"/>
              </a:rPr>
              <a:t>http://cs.wikipedia.org/wiki/Soubor:EtnaAvi%C3%B3.JPG</a:t>
            </a:r>
            <a:endParaRPr lang="cs-CZ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3794" name="Picture 2" descr="Soubor:JuandeFucasubdu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5071182" cy="3284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Kde zemětřesení vzniká?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800"/>
              <a:t>Místo, kde zemětřesení vzniká, se nazývá </a:t>
            </a:r>
            <a:r>
              <a:rPr lang="cs-CZ" sz="2800">
                <a:solidFill>
                  <a:srgbClr val="FF3300"/>
                </a:solidFill>
              </a:rPr>
              <a:t>ohnisko zemětřesení.</a:t>
            </a:r>
          </a:p>
          <a:p>
            <a:r>
              <a:rPr lang="cs-CZ" sz="2800"/>
              <a:t>Ohnisko zemětřesení může být až v hloubce 70 km pod zemským povrchem</a:t>
            </a:r>
          </a:p>
          <a:p>
            <a:r>
              <a:rPr lang="cs-CZ" sz="2800"/>
              <a:t>Zemětřesení v moři – projevuje se vznikem obrovských vln, které jsou vysoké 30-50 m</a:t>
            </a:r>
          </a:p>
          <a:p>
            <a:r>
              <a:rPr lang="cs-CZ" sz="2800"/>
              <a:t>Zemětřesení v horách-vznikají laviny nebo sesuvy půdy.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2770" name="Picture 2" descr="File:Epicen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6096000" cy="4191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0722" name="Picture 2" descr="File:2004-tsun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620000" cy="552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1748" name="Picture 4" descr="File:Avalanche on Eve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Místa vzniku zemětřesení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Nejvíce ohrožené oblasti na světě jsou </a:t>
            </a:r>
            <a:r>
              <a:rPr lang="cs-CZ">
                <a:solidFill>
                  <a:srgbClr val="FF3300"/>
                </a:solidFill>
              </a:rPr>
              <a:t>Chile v Jižní Americe</a:t>
            </a:r>
          </a:p>
          <a:p>
            <a:pPr>
              <a:buFontTx/>
              <a:buNone/>
            </a:pPr>
            <a:r>
              <a:rPr lang="cs-CZ"/>
              <a:t>          </a:t>
            </a:r>
            <a:r>
              <a:rPr lang="cs-CZ">
                <a:solidFill>
                  <a:srgbClr val="FF3300"/>
                </a:solidFill>
              </a:rPr>
              <a:t>Japonsko v Asii </a:t>
            </a:r>
          </a:p>
          <a:p>
            <a:pPr>
              <a:buFontTx/>
              <a:buNone/>
            </a:pPr>
            <a:r>
              <a:rPr lang="cs-CZ">
                <a:solidFill>
                  <a:srgbClr val="FF3300"/>
                </a:solidFill>
              </a:rPr>
              <a:t>          Turecko v Asii</a:t>
            </a:r>
          </a:p>
          <a:p>
            <a:pPr>
              <a:buFontTx/>
              <a:buNone/>
            </a:pPr>
            <a:r>
              <a:rPr lang="cs-CZ"/>
              <a:t>V Evropě je nejvíce zemětřesení na jihu – </a:t>
            </a:r>
            <a:r>
              <a:rPr lang="cs-CZ">
                <a:solidFill>
                  <a:srgbClr val="FF3300"/>
                </a:solidFill>
              </a:rPr>
              <a:t>Itálie, Řecko, Španělsko</a:t>
            </a:r>
            <a:r>
              <a:rPr lang="cs-CZ"/>
              <a:t>.</a:t>
            </a:r>
          </a:p>
          <a:p>
            <a:pPr>
              <a:buFontTx/>
              <a:buNone/>
            </a:pPr>
            <a:r>
              <a:rPr lang="cs-CZ"/>
              <a:t>úkol: Ukaž tato místa na mapě světa.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9698" name="Picture 2" descr="File:US Navy 110320-M-0145H-063 A large ferry boat rests inland amidst destroyed houses after a 9.0 earthquake and subsequent tsunami struck Japan Mar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alónky">
  <a:themeElements>
    <a:clrScheme name="Balónky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ónk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ónky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ónky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ónky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ónky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ónky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ónky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ónky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ónky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ónky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197</TotalTime>
  <Words>512</Words>
  <Application>Microsoft Office PowerPoint</Application>
  <PresentationFormat>Předvádění na obrazovce (4:3)</PresentationFormat>
  <Paragraphs>64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Balónky</vt:lpstr>
      <vt:lpstr>Přírodní děje - Zemětřesení</vt:lpstr>
      <vt:lpstr>Jak vzniká zemětřesení?</vt:lpstr>
      <vt:lpstr>Prezentace aplikace PowerPoint</vt:lpstr>
      <vt:lpstr>Kde zemětřesení vzniká?</vt:lpstr>
      <vt:lpstr>Prezentace aplikace PowerPoint</vt:lpstr>
      <vt:lpstr>Prezentace aplikace PowerPoint</vt:lpstr>
      <vt:lpstr>Prezentace aplikace PowerPoint</vt:lpstr>
      <vt:lpstr>Místa vzniku zemětřesení</vt:lpstr>
      <vt:lpstr>Prezentace aplikace PowerPoint</vt:lpstr>
      <vt:lpstr>Sopečná činnost</vt:lpstr>
      <vt:lpstr>Prezentace aplikace PowerPoint</vt:lpstr>
      <vt:lpstr>Druhy sopek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Malý test na závěr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Přírodní děje - Zemětřesení</dc:title>
  <dc:creator>pc</dc:creator>
  <cp:lastModifiedBy>user</cp:lastModifiedBy>
  <cp:revision>10</cp:revision>
  <dcterms:created xsi:type="dcterms:W3CDTF">2012-10-14T13:48:42Z</dcterms:created>
  <dcterms:modified xsi:type="dcterms:W3CDTF">2012-10-16T02:05:54Z</dcterms:modified>
</cp:coreProperties>
</file>